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2041"/>
  </p:normalViewPr>
  <p:slideViewPr>
    <p:cSldViewPr snapToGrid="0">
      <p:cViewPr varScale="1">
        <p:scale>
          <a:sx n="104" d="100"/>
          <a:sy n="104" d="100"/>
        </p:scale>
        <p:origin x="23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FEA145-BDCA-8149-97A8-C88E32D159CD}" type="datetimeFigureOut">
              <a:rPr lang="en-GB" smtClean="0"/>
              <a:t>16/10/2023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E6F414-77E0-0645-89D9-A3A18B66D090}" type="slidenum">
              <a:rPr lang="en-GB" smtClean="0"/>
              <a:t>‹#›</a:t>
            </a:fld>
            <a:endParaRPr lang="en-GB"/>
          </a:p>
        </p:txBody>
      </p:sp>
    </p:spTree>
    <p:extLst>
      <p:ext uri="{BB962C8B-B14F-4D97-AF65-F5344CB8AC3E}">
        <p14:creationId xmlns:p14="http://schemas.microsoft.com/office/powerpoint/2010/main" val="33842415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Despite their widespread use in Urban Analytics research, it can be difficult to quantify the uncertainty in the forecasts made by agent-based and other individual-level modelling methodologies. This is particularly problematic if models are used in policy as proper understanding and communication of their uncertainties is crucial. This paper describes the use of Approximate Bayesian Computation (ABC) as a means of exploring the uncertainty in the optimal parameter values of an individual-level model of COVID spread. It also demonstrates the use of the method to iteratively reduce model uncertainties in near real-time as new data become available.</a:t>
            </a:r>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EBE6F414-77E0-0645-89D9-A3A18B66D090}" type="slidenum">
              <a:rPr lang="en-GB" smtClean="0"/>
              <a:t>1</a:t>
            </a:fld>
            <a:endParaRPr lang="en-GB"/>
          </a:p>
        </p:txBody>
      </p:sp>
    </p:spTree>
    <p:extLst>
      <p:ext uri="{BB962C8B-B14F-4D97-AF65-F5344CB8AC3E}">
        <p14:creationId xmlns:p14="http://schemas.microsoft.com/office/powerpoint/2010/main" val="1992545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F8BD3-743F-9A52-3E0A-7875152B477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1109D312-BCD6-26D1-9656-85EDB84800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8BECDD83-B3EB-0DD6-99F6-AC5C076B9785}"/>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5" name="Footer Placeholder 4">
            <a:extLst>
              <a:ext uri="{FF2B5EF4-FFF2-40B4-BE49-F238E27FC236}">
                <a16:creationId xmlns:a16="http://schemas.microsoft.com/office/drawing/2014/main" id="{4F52B680-D650-5AA6-928B-A2DDA22DEC0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32BAFD0-D643-2060-21A0-0BDAFAD69621}"/>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1463258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F73B2-8AC2-5AFE-042C-6FF89177D52E}"/>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8555872D-8AFB-373E-CF78-54A0F2402E4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7AB8FB4-D3FF-9F39-17ED-B4617D568629}"/>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5" name="Footer Placeholder 4">
            <a:extLst>
              <a:ext uri="{FF2B5EF4-FFF2-40B4-BE49-F238E27FC236}">
                <a16:creationId xmlns:a16="http://schemas.microsoft.com/office/drawing/2014/main" id="{E6BC594B-4AC4-A090-79C0-4C2AB559B71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9CC284F-9664-1BB7-57C7-F821A81F8A28}"/>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3977940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806A2F-34A1-6AE3-3AE0-F48171D67D28}"/>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3F3DAD16-C212-6F50-F11C-83EC6222FAE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42BC2A4-E39B-1B7E-E222-660BD06B80B0}"/>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5" name="Footer Placeholder 4">
            <a:extLst>
              <a:ext uri="{FF2B5EF4-FFF2-40B4-BE49-F238E27FC236}">
                <a16:creationId xmlns:a16="http://schemas.microsoft.com/office/drawing/2014/main" id="{9AC7C40E-811B-2D7A-2B50-FDB4687E491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073042-ED89-309F-D912-12D2A6787DC7}"/>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2525615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5CC4D-D456-EF0D-B373-E32B3D986DEC}"/>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B0976F3C-A4C3-82EB-966E-AE6C9467686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5E50777E-76CD-7EC9-1BC4-F636E7B63E91}"/>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5" name="Footer Placeholder 4">
            <a:extLst>
              <a:ext uri="{FF2B5EF4-FFF2-40B4-BE49-F238E27FC236}">
                <a16:creationId xmlns:a16="http://schemas.microsoft.com/office/drawing/2014/main" id="{607AAE27-0D20-4557-6F0D-728272416C3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0BB8927-4682-1535-4F0F-C424F2DA3A96}"/>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2210684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C33A9-FC6C-8EC9-7B32-411749DF0A9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187D0CB6-036D-E098-CA83-66FB607811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B74CF00-BD4C-D257-2744-B1135D99D8EC}"/>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5" name="Footer Placeholder 4">
            <a:extLst>
              <a:ext uri="{FF2B5EF4-FFF2-40B4-BE49-F238E27FC236}">
                <a16:creationId xmlns:a16="http://schemas.microsoft.com/office/drawing/2014/main" id="{8DDD887A-8983-B9D2-D628-FEFE2A0F55F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6BE4D07-949C-4EF6-FD25-9759F1A110F2}"/>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4089931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0D021-338B-91EC-9E77-8FFA7DEF9BCF}"/>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5A8B0F71-8155-01A8-10FA-08BEB2EE73A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F3184322-BCE1-B2FF-D599-18CDA13A773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01B2DA93-03EA-D51D-066F-D227A3CC24C3}"/>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6" name="Footer Placeholder 5">
            <a:extLst>
              <a:ext uri="{FF2B5EF4-FFF2-40B4-BE49-F238E27FC236}">
                <a16:creationId xmlns:a16="http://schemas.microsoft.com/office/drawing/2014/main" id="{57E850BD-23BD-7171-6560-6D4F13ABB99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C3F2657-3435-C55C-6251-9113BF8D3014}"/>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356354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26FA8-34D2-3A82-21E9-48AD2018D3BD}"/>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82075951-8CEF-77F8-C4D2-4230E26432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5094AB8-8478-33FD-0E2E-2F1B814A984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349FCCB5-5970-D806-84BA-8C3F1E640B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1FA9F67-9CCC-5D0D-1552-89E9B1BFCBA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7D25109D-E08A-5D54-F052-B6BD1B890077}"/>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8" name="Footer Placeholder 7">
            <a:extLst>
              <a:ext uri="{FF2B5EF4-FFF2-40B4-BE49-F238E27FC236}">
                <a16:creationId xmlns:a16="http://schemas.microsoft.com/office/drawing/2014/main" id="{59144498-F8C7-BDD0-0DF8-45AE19D898E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8791C0C-F4AC-A411-71D4-52C8F9BC8592}"/>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29707368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A2561-BD62-FF66-EDF9-A253792ECA46}"/>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4C7D7CE7-97AD-6E25-511B-202377723969}"/>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4" name="Footer Placeholder 3">
            <a:extLst>
              <a:ext uri="{FF2B5EF4-FFF2-40B4-BE49-F238E27FC236}">
                <a16:creationId xmlns:a16="http://schemas.microsoft.com/office/drawing/2014/main" id="{61DD95B8-D295-F428-9EE8-AD044FB6BBA7}"/>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0A66B99-AF1C-C04E-503A-AD4F5309C8E1}"/>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1986974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F8D939-FEE8-C04C-DEB0-8FB8BEA10956}"/>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3" name="Footer Placeholder 2">
            <a:extLst>
              <a:ext uri="{FF2B5EF4-FFF2-40B4-BE49-F238E27FC236}">
                <a16:creationId xmlns:a16="http://schemas.microsoft.com/office/drawing/2014/main" id="{B5AE61A0-003C-1160-8B48-557893EE10D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51BBCAD-CB85-52AD-F0B5-3E9711915067}"/>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3394357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3AE42-A6AD-E491-00C7-2740E621FA4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F1C48137-2E7A-2930-8DC3-1571876609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6F2EF020-BE0A-E8A0-5B36-5278342107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E0C14D-DBE5-84EB-A993-A3C64985639B}"/>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6" name="Footer Placeholder 5">
            <a:extLst>
              <a:ext uri="{FF2B5EF4-FFF2-40B4-BE49-F238E27FC236}">
                <a16:creationId xmlns:a16="http://schemas.microsoft.com/office/drawing/2014/main" id="{51DAD47D-F913-E4CD-FF5D-83D4B1AF816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DAB5273-F20B-8994-72D7-28B03BED6342}"/>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1110579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4C1B0-69A3-39F4-C7AF-CEF6CF0882B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9A7618D8-8289-FBB3-ECCE-A5B6ABF7C4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D3D458D-76A6-3BE7-0B9A-54DE01B94D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39DFF68-0900-229F-5564-E23B3763C271}"/>
              </a:ext>
            </a:extLst>
          </p:cNvPr>
          <p:cNvSpPr>
            <a:spLocks noGrp="1"/>
          </p:cNvSpPr>
          <p:nvPr>
            <p:ph type="dt" sz="half" idx="10"/>
          </p:nvPr>
        </p:nvSpPr>
        <p:spPr/>
        <p:txBody>
          <a:bodyPr/>
          <a:lstStyle/>
          <a:p>
            <a:fld id="{41F4FB03-C0E8-E644-9558-0C5B6AAA8400}" type="datetimeFigureOut">
              <a:rPr lang="en-GB" smtClean="0"/>
              <a:t>16/10/2023</a:t>
            </a:fld>
            <a:endParaRPr lang="en-GB"/>
          </a:p>
        </p:txBody>
      </p:sp>
      <p:sp>
        <p:nvSpPr>
          <p:cNvPr id="6" name="Footer Placeholder 5">
            <a:extLst>
              <a:ext uri="{FF2B5EF4-FFF2-40B4-BE49-F238E27FC236}">
                <a16:creationId xmlns:a16="http://schemas.microsoft.com/office/drawing/2014/main" id="{B3A0A679-E496-0458-8260-0CCC666C6B0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11F905C-98DA-C06F-8828-C4E718E78DBF}"/>
              </a:ext>
            </a:extLst>
          </p:cNvPr>
          <p:cNvSpPr>
            <a:spLocks noGrp="1"/>
          </p:cNvSpPr>
          <p:nvPr>
            <p:ph type="sldNum" sz="quarter" idx="12"/>
          </p:nvPr>
        </p:nvSpPr>
        <p:spPr/>
        <p:txBody>
          <a:bodyPr/>
          <a:lstStyle/>
          <a:p>
            <a:fld id="{52D9B576-24BC-8A40-9566-8DC565CA4454}" type="slidenum">
              <a:rPr lang="en-GB" smtClean="0"/>
              <a:t>‹#›</a:t>
            </a:fld>
            <a:endParaRPr lang="en-GB"/>
          </a:p>
        </p:txBody>
      </p:sp>
    </p:spTree>
    <p:extLst>
      <p:ext uri="{BB962C8B-B14F-4D97-AF65-F5344CB8AC3E}">
        <p14:creationId xmlns:p14="http://schemas.microsoft.com/office/powerpoint/2010/main" val="42055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AADEFE-46A0-0273-FA88-BE1C4CFD6C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88D0051F-072C-398E-0BB9-1BE59CCFB6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962FBD5-540E-E6AE-CC0C-3187B7C200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F4FB03-C0E8-E644-9558-0C5B6AAA8400}" type="datetimeFigureOut">
              <a:rPr lang="en-GB" smtClean="0"/>
              <a:t>16/10/2023</a:t>
            </a:fld>
            <a:endParaRPr lang="en-GB"/>
          </a:p>
        </p:txBody>
      </p:sp>
      <p:sp>
        <p:nvSpPr>
          <p:cNvPr id="5" name="Footer Placeholder 4">
            <a:extLst>
              <a:ext uri="{FF2B5EF4-FFF2-40B4-BE49-F238E27FC236}">
                <a16:creationId xmlns:a16="http://schemas.microsoft.com/office/drawing/2014/main" id="{6CBAF4EA-44E2-DECA-E942-3C4945E34D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8144A44-94D6-2E82-0BD8-D7B2AE1A455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D9B576-24BC-8A40-9566-8DC565CA4454}" type="slidenum">
              <a:rPr lang="en-GB" smtClean="0"/>
              <a:t>‹#›</a:t>
            </a:fld>
            <a:endParaRPr lang="en-GB"/>
          </a:p>
        </p:txBody>
      </p:sp>
    </p:spTree>
    <p:extLst>
      <p:ext uri="{BB962C8B-B14F-4D97-AF65-F5344CB8AC3E}">
        <p14:creationId xmlns:p14="http://schemas.microsoft.com/office/powerpoint/2010/main" val="30921648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7.xml"/><Relationship Id="rId7" Type="http://schemas.openxmlformats.org/officeDocument/2006/relationships/hyperlink" Target="https://doi.org/10.1038/s41598-023-35580-z"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 Id="rId9" Type="http://schemas.openxmlformats.org/officeDocument/2006/relationships/image" Target="../media/image4.emf"/></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0915B26-E315-7760-7802-0CC0A289B271}"/>
              </a:ext>
            </a:extLst>
          </p:cNvPr>
          <p:cNvSpPr txBox="1"/>
          <p:nvPr/>
        </p:nvSpPr>
        <p:spPr>
          <a:xfrm>
            <a:off x="397831" y="186772"/>
            <a:ext cx="7374570" cy="1323439"/>
          </a:xfrm>
          <a:prstGeom prst="rect">
            <a:avLst/>
          </a:prstGeom>
          <a:noFill/>
        </p:spPr>
        <p:txBody>
          <a:bodyPr wrap="square" rtlCol="0">
            <a:spAutoFit/>
          </a:bodyPr>
          <a:lstStyle/>
          <a:p>
            <a:r>
              <a:rPr lang="en-GB" sz="3200" dirty="0"/>
              <a:t>Real-Time Forecasting of Uncertain ABMs with Approximate Bayesian Computation</a:t>
            </a:r>
          </a:p>
          <a:p>
            <a:r>
              <a:rPr lang="en-GB" sz="1600" dirty="0"/>
              <a:t>Molly Asher, Nik Lomax, Karyn Morrissey, Fiona Spooner &amp; Nick </a:t>
            </a:r>
            <a:r>
              <a:rPr lang="en-GB" sz="1600" dirty="0" err="1"/>
              <a:t>Malleson</a:t>
            </a:r>
            <a:endParaRPr lang="en-GB" sz="1600" dirty="0"/>
          </a:p>
        </p:txBody>
      </p:sp>
      <p:pic>
        <p:nvPicPr>
          <p:cNvPr id="8" name="Ramp_UA_2020-08-28 12-29-25">
            <a:hlinkClick r:id="" action="ppaction://media"/>
            <a:extLst>
              <a:ext uri="{FF2B5EF4-FFF2-40B4-BE49-F238E27FC236}">
                <a16:creationId xmlns:a16="http://schemas.microsoft.com/office/drawing/2014/main" id="{3377804F-AE20-3403-AE59-FA1E830AF28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97831" y="1729945"/>
            <a:ext cx="7671687" cy="4139514"/>
          </a:xfrm>
          <a:prstGeom prst="rect">
            <a:avLst/>
          </a:prstGeom>
        </p:spPr>
      </p:pic>
      <p:pic>
        <p:nvPicPr>
          <p:cNvPr id="10" name="Picture 9" descr="A map of a country&#10;&#10;Description automatically generated">
            <a:extLst>
              <a:ext uri="{FF2B5EF4-FFF2-40B4-BE49-F238E27FC236}">
                <a16:creationId xmlns:a16="http://schemas.microsoft.com/office/drawing/2014/main" id="{F4D35CB7-37ED-C714-FB7D-CF978FCE67CB}"/>
              </a:ext>
            </a:extLst>
          </p:cNvPr>
          <p:cNvPicPr>
            <a:picLocks noChangeAspect="1"/>
          </p:cNvPicPr>
          <p:nvPr/>
        </p:nvPicPr>
        <p:blipFill>
          <a:blip r:embed="rId6"/>
          <a:stretch>
            <a:fillRect/>
          </a:stretch>
        </p:blipFill>
        <p:spPr>
          <a:xfrm>
            <a:off x="8204885" y="2002797"/>
            <a:ext cx="3875903" cy="4806263"/>
          </a:xfrm>
          <a:prstGeom prst="rect">
            <a:avLst/>
          </a:prstGeom>
        </p:spPr>
      </p:pic>
      <p:sp>
        <p:nvSpPr>
          <p:cNvPr id="13" name="TextBox 12">
            <a:extLst>
              <a:ext uri="{FF2B5EF4-FFF2-40B4-BE49-F238E27FC236}">
                <a16:creationId xmlns:a16="http://schemas.microsoft.com/office/drawing/2014/main" id="{9DF67C2F-8B4A-3454-7341-F1F629E44E6D}"/>
              </a:ext>
            </a:extLst>
          </p:cNvPr>
          <p:cNvSpPr txBox="1"/>
          <p:nvPr/>
        </p:nvSpPr>
        <p:spPr>
          <a:xfrm>
            <a:off x="358170" y="6070396"/>
            <a:ext cx="7374569" cy="738664"/>
          </a:xfrm>
          <a:prstGeom prst="rect">
            <a:avLst/>
          </a:prstGeom>
          <a:noFill/>
        </p:spPr>
        <p:txBody>
          <a:bodyPr wrap="square" rtlCol="0">
            <a:spAutoFit/>
          </a:bodyPr>
          <a:lstStyle/>
          <a:p>
            <a:r>
              <a:rPr lang="en-GB" sz="1400" dirty="0"/>
              <a:t>Asher, M., Lomax, N., Morrissey, K. et al. Dynamic calibration with approximate Bayesian computation for a microsimulation of disease spread. Sci Rep 13, 8637 (2023). </a:t>
            </a:r>
            <a:r>
              <a:rPr lang="en-GB" sz="1400" dirty="0">
                <a:hlinkClick r:id="rId7"/>
              </a:rPr>
              <a:t>https://doi.org/10.1038/s41598-023-35580-z</a:t>
            </a:r>
            <a:r>
              <a:rPr lang="en-GB" sz="1400" dirty="0"/>
              <a:t> </a:t>
            </a:r>
          </a:p>
        </p:txBody>
      </p:sp>
      <p:pic>
        <p:nvPicPr>
          <p:cNvPr id="14" name="Picture 13">
            <a:extLst>
              <a:ext uri="{FF2B5EF4-FFF2-40B4-BE49-F238E27FC236}">
                <a16:creationId xmlns:a16="http://schemas.microsoft.com/office/drawing/2014/main" id="{3F448183-9F94-D344-032B-15F689ADE88C}"/>
              </a:ext>
            </a:extLst>
          </p:cNvPr>
          <p:cNvPicPr>
            <a:picLocks noChangeAspect="1"/>
          </p:cNvPicPr>
          <p:nvPr/>
        </p:nvPicPr>
        <p:blipFill rotWithShape="1">
          <a:blip r:embed="rId8"/>
          <a:srcRect b="62385"/>
          <a:stretch/>
        </p:blipFill>
        <p:spPr>
          <a:xfrm>
            <a:off x="8204885" y="86497"/>
            <a:ext cx="3858454" cy="1854029"/>
          </a:xfrm>
          <a:prstGeom prst="rect">
            <a:avLst/>
          </a:prstGeom>
        </p:spPr>
      </p:pic>
      <p:pic>
        <p:nvPicPr>
          <p:cNvPr id="18" name="Picture 17">
            <a:extLst>
              <a:ext uri="{FF2B5EF4-FFF2-40B4-BE49-F238E27FC236}">
                <a16:creationId xmlns:a16="http://schemas.microsoft.com/office/drawing/2014/main" id="{69B6B3B5-A41F-F3F7-2F33-61EA048919E7}"/>
              </a:ext>
            </a:extLst>
          </p:cNvPr>
          <p:cNvPicPr>
            <a:picLocks noChangeAspect="1"/>
          </p:cNvPicPr>
          <p:nvPr/>
        </p:nvPicPr>
        <p:blipFill>
          <a:blip r:embed="rId9"/>
          <a:stretch>
            <a:fillRect/>
          </a:stretch>
        </p:blipFill>
        <p:spPr>
          <a:xfrm>
            <a:off x="551174" y="2490357"/>
            <a:ext cx="7365000" cy="2599894"/>
          </a:xfrm>
          <a:prstGeom prst="rect">
            <a:avLst/>
          </a:prstGeom>
        </p:spPr>
      </p:pic>
    </p:spTree>
    <p:extLst>
      <p:ext uri="{BB962C8B-B14F-4D97-AF65-F5344CB8AC3E}">
        <p14:creationId xmlns:p14="http://schemas.microsoft.com/office/powerpoint/2010/main" val="3251538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50"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group of green lines&#10;&#10;Description automatically generated with medium confidence">
            <a:extLst>
              <a:ext uri="{FF2B5EF4-FFF2-40B4-BE49-F238E27FC236}">
                <a16:creationId xmlns:a16="http://schemas.microsoft.com/office/drawing/2014/main" id="{D687E217-4A95-ADF0-474B-E14FFD926005}"/>
              </a:ext>
            </a:extLst>
          </p:cNvPr>
          <p:cNvPicPr>
            <a:picLocks noChangeAspect="1"/>
          </p:cNvPicPr>
          <p:nvPr/>
        </p:nvPicPr>
        <p:blipFill>
          <a:blip r:embed="rId2"/>
          <a:stretch>
            <a:fillRect/>
          </a:stretch>
        </p:blipFill>
        <p:spPr>
          <a:xfrm>
            <a:off x="197709" y="121345"/>
            <a:ext cx="7772400" cy="6442315"/>
          </a:xfrm>
          <a:prstGeom prst="rect">
            <a:avLst/>
          </a:prstGeom>
        </p:spPr>
      </p:pic>
      <p:pic>
        <p:nvPicPr>
          <p:cNvPr id="5" name="Picture 4" descr="A graph of different types of data&#10;&#10;Description automatically generated with medium confidence">
            <a:extLst>
              <a:ext uri="{FF2B5EF4-FFF2-40B4-BE49-F238E27FC236}">
                <a16:creationId xmlns:a16="http://schemas.microsoft.com/office/drawing/2014/main" id="{7EC25826-DA17-D17F-F458-7F8EDFEA6D50}"/>
              </a:ext>
            </a:extLst>
          </p:cNvPr>
          <p:cNvPicPr>
            <a:picLocks noChangeAspect="1"/>
          </p:cNvPicPr>
          <p:nvPr/>
        </p:nvPicPr>
        <p:blipFill>
          <a:blip r:embed="rId3"/>
          <a:stretch>
            <a:fillRect/>
          </a:stretch>
        </p:blipFill>
        <p:spPr>
          <a:xfrm>
            <a:off x="2200200" y="543696"/>
            <a:ext cx="9794091" cy="6019964"/>
          </a:xfrm>
          <a:prstGeom prst="rect">
            <a:avLst/>
          </a:prstGeom>
        </p:spPr>
      </p:pic>
    </p:spTree>
    <p:extLst>
      <p:ext uri="{BB962C8B-B14F-4D97-AF65-F5344CB8AC3E}">
        <p14:creationId xmlns:p14="http://schemas.microsoft.com/office/powerpoint/2010/main" val="3667338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878</TotalTime>
  <Words>173</Words>
  <Application>Microsoft Macintosh PowerPoint</Application>
  <PresentationFormat>Widescreen</PresentationFormat>
  <Paragraphs>6</Paragraphs>
  <Slides>2</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Calibri Light</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Nicolas Malleson</dc:creator>
  <cp:lastModifiedBy>Nicolas Malleson</cp:lastModifiedBy>
  <cp:revision>3</cp:revision>
  <dcterms:created xsi:type="dcterms:W3CDTF">2023-10-16T17:38:55Z</dcterms:created>
  <dcterms:modified xsi:type="dcterms:W3CDTF">2023-10-17T08:17:16Z</dcterms:modified>
</cp:coreProperties>
</file>

<file path=docProps/thumbnail.jpeg>
</file>